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3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9" r:id="rId3"/>
    <p:sldId id="257" r:id="rId4"/>
    <p:sldId id="297" r:id="rId5"/>
    <p:sldId id="305" r:id="rId6"/>
    <p:sldId id="299" r:id="rId7"/>
    <p:sldId id="295" r:id="rId8"/>
    <p:sldId id="300" r:id="rId9"/>
    <p:sldId id="301" r:id="rId10"/>
    <p:sldId id="302" r:id="rId11"/>
    <p:sldId id="303" r:id="rId12"/>
    <p:sldId id="304" r:id="rId13"/>
    <p:sldId id="307" r:id="rId14"/>
    <p:sldId id="274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84" autoAdjust="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323"/>
          </a:xfrm>
          <a:prstGeom prst="rect">
            <a:avLst/>
          </a:prstGeom>
        </p:spPr>
        <p:txBody>
          <a:bodyPr vert="horz" lIns="90242" tIns="45121" rIns="90242" bIns="451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1323"/>
          </a:xfrm>
          <a:prstGeom prst="rect">
            <a:avLst/>
          </a:prstGeom>
        </p:spPr>
        <p:txBody>
          <a:bodyPr vert="horz" lIns="90242" tIns="45121" rIns="90242" bIns="45121" rtlCol="0"/>
          <a:lstStyle>
            <a:lvl1pPr algn="r">
              <a:defRPr sz="1200"/>
            </a:lvl1pPr>
          </a:lstStyle>
          <a:p>
            <a:fld id="{3B88FF8B-386E-4B8A-83E4-DB936C57563F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52"/>
            <a:ext cx="3037840" cy="461323"/>
          </a:xfrm>
          <a:prstGeom prst="rect">
            <a:avLst/>
          </a:prstGeom>
        </p:spPr>
        <p:txBody>
          <a:bodyPr vert="horz" lIns="90242" tIns="45121" rIns="90242" bIns="451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152"/>
            <a:ext cx="3037840" cy="461323"/>
          </a:xfrm>
          <a:prstGeom prst="rect">
            <a:avLst/>
          </a:prstGeom>
        </p:spPr>
        <p:txBody>
          <a:bodyPr vert="horz" lIns="90242" tIns="45121" rIns="90242" bIns="45121" rtlCol="0" anchor="b"/>
          <a:lstStyle>
            <a:lvl1pPr algn="r">
              <a:defRPr sz="1200"/>
            </a:lvl1pPr>
          </a:lstStyle>
          <a:p>
            <a:fld id="{2259FC6F-9FC9-4F5D-A10D-FED8661B7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38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323"/>
          </a:xfrm>
          <a:prstGeom prst="rect">
            <a:avLst/>
          </a:prstGeom>
        </p:spPr>
        <p:txBody>
          <a:bodyPr vert="horz" lIns="90242" tIns="45121" rIns="90242" bIns="451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323"/>
          </a:xfrm>
          <a:prstGeom prst="rect">
            <a:avLst/>
          </a:prstGeom>
        </p:spPr>
        <p:txBody>
          <a:bodyPr vert="horz" lIns="90242" tIns="45121" rIns="90242" bIns="45121" rtlCol="0"/>
          <a:lstStyle>
            <a:lvl1pPr algn="r">
              <a:defRPr sz="1200"/>
            </a:lvl1pPr>
          </a:lstStyle>
          <a:p>
            <a:fld id="{80F971F0-6B85-481E-85F5-CD68EF1AD515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42" tIns="45121" rIns="90242" bIns="451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377"/>
            <a:ext cx="5608320" cy="4156715"/>
          </a:xfrm>
          <a:prstGeom prst="rect">
            <a:avLst/>
          </a:prstGeom>
        </p:spPr>
        <p:txBody>
          <a:bodyPr vert="horz" lIns="90242" tIns="45121" rIns="90242" bIns="451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152"/>
            <a:ext cx="3037840" cy="461323"/>
          </a:xfrm>
          <a:prstGeom prst="rect">
            <a:avLst/>
          </a:prstGeom>
        </p:spPr>
        <p:txBody>
          <a:bodyPr vert="horz" lIns="90242" tIns="45121" rIns="90242" bIns="451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3152"/>
            <a:ext cx="3037840" cy="461323"/>
          </a:xfrm>
          <a:prstGeom prst="rect">
            <a:avLst/>
          </a:prstGeom>
        </p:spPr>
        <p:txBody>
          <a:bodyPr vert="horz" lIns="90242" tIns="45121" rIns="90242" bIns="45121" rtlCol="0" anchor="b"/>
          <a:lstStyle>
            <a:lvl1pPr algn="r">
              <a:defRPr sz="1200"/>
            </a:lvl1pPr>
          </a:lstStyle>
          <a:p>
            <a:fld id="{FEF0180F-DBF2-4F62-B6B2-083775841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8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0180F-DBF2-4F62-B6B2-083775841F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16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0180F-DBF2-4F62-B6B2-083775841F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1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BFEA10-6E11-4EF4-9686-8AE12F4F51A3}" type="datetime1">
              <a:rPr lang="en-US" smtClean="0"/>
              <a:t>4/18/2018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CF958-0CF2-4945-A072-5DE8E78E3CBC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A0E8CA2-3D17-488B-B2D3-9150A38C5FF9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89481-B773-4912-831A-EC4C7FAB9A63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19B5AB-8F1D-4B27-9D84-DD783C7B08AA}" type="datetime1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7E6AB-504B-4CD1-9658-584FC7D0FA85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48C3D-3DC0-41FC-AEA5-59CCC370CADF}" type="datetime1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114ED-2AFA-4EE2-B45C-6942A7084620}" type="datetime1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52DE97-4147-42E2-881A-65186C037A7F}" type="datetime1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7E65ED-FDF6-4700-BF8F-38E627B52373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4DEE4-FB42-426C-AA5D-95834217D669}" type="datetime1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6506BFF-EEC7-417E-A9D8-8CDABE02AC2C}" type="datetime1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EB8047-DBDD-4AFB-94BD-CA11BC422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lbertus Medium" pitchFamily="34" charset="0"/>
              </a:rPr>
              <a:t>Florence County </a:t>
            </a:r>
            <a:br>
              <a:rPr lang="en-US" dirty="0" smtClean="0">
                <a:solidFill>
                  <a:schemeClr val="bg1"/>
                </a:solidFill>
                <a:latin typeface="Albertus Medium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lbertus Medium" pitchFamily="34" charset="0"/>
              </a:rPr>
              <a:t>School District Three</a:t>
            </a:r>
            <a:endParaRPr lang="en-US" dirty="0">
              <a:solidFill>
                <a:schemeClr val="bg1"/>
              </a:solidFill>
              <a:latin typeface="Albertus Medium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1981200"/>
            <a:ext cx="6934200" cy="3048000"/>
          </a:xfrm>
        </p:spPr>
        <p:txBody>
          <a:bodyPr>
            <a:normAutofit fontScale="32500" lnSpcReduction="20000"/>
          </a:bodyPr>
          <a:lstStyle/>
          <a:p>
            <a:pPr algn="ctr"/>
            <a:endParaRPr lang="en-US" sz="28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7400" b="1" dirty="0" smtClean="0">
                <a:solidFill>
                  <a:schemeClr val="tx1"/>
                </a:solidFill>
                <a:latin typeface="Albertus Medium" pitchFamily="34" charset="0"/>
              </a:rPr>
              <a:t>MAY  </a:t>
            </a:r>
            <a:r>
              <a:rPr lang="en-US" sz="7400" b="1" dirty="0">
                <a:solidFill>
                  <a:schemeClr val="tx1"/>
                </a:solidFill>
                <a:latin typeface="Albertus Medium" pitchFamily="34" charset="0"/>
              </a:rPr>
              <a:t>2017 </a:t>
            </a:r>
          </a:p>
          <a:p>
            <a:pPr algn="ctr"/>
            <a:r>
              <a:rPr lang="en-US" sz="7400" b="1" dirty="0">
                <a:solidFill>
                  <a:schemeClr val="tx1"/>
                </a:solidFill>
                <a:latin typeface="Albertus Medium" pitchFamily="34" charset="0"/>
              </a:rPr>
              <a:t>BOARD FINANCIALS </a:t>
            </a:r>
            <a:r>
              <a:rPr lang="en-US" sz="7400" b="1" dirty="0" smtClean="0">
                <a:solidFill>
                  <a:schemeClr val="tx1"/>
                </a:solidFill>
                <a:latin typeface="Albertus Medium" pitchFamily="34" charset="0"/>
              </a:rPr>
              <a:t/>
            </a:r>
            <a:br>
              <a:rPr lang="en-US" sz="7400" b="1" dirty="0" smtClean="0">
                <a:solidFill>
                  <a:schemeClr val="tx1"/>
                </a:solidFill>
                <a:latin typeface="Albertus Medium" pitchFamily="34" charset="0"/>
              </a:rPr>
            </a:br>
            <a:r>
              <a:rPr lang="en-US" sz="7400" b="1" dirty="0" smtClean="0">
                <a:solidFill>
                  <a:schemeClr val="tx1"/>
                </a:solidFill>
                <a:latin typeface="Albertus Medium" pitchFamily="34" charset="0"/>
              </a:rPr>
              <a:t> </a:t>
            </a:r>
          </a:p>
          <a:p>
            <a:pPr algn="ctr"/>
            <a:r>
              <a:rPr lang="en-US" sz="7400" b="1" dirty="0" smtClean="0">
                <a:solidFill>
                  <a:schemeClr val="tx1"/>
                </a:solidFill>
                <a:latin typeface="Albertus Medium" pitchFamily="34" charset="0"/>
              </a:rPr>
              <a:t>&amp; </a:t>
            </a:r>
            <a:endParaRPr lang="en-US" sz="7400" b="1" dirty="0">
              <a:solidFill>
                <a:schemeClr val="tx1"/>
              </a:solidFill>
              <a:latin typeface="Albertus Medium" pitchFamily="34" charset="0"/>
            </a:endParaRPr>
          </a:p>
          <a:p>
            <a:pPr algn="ctr"/>
            <a:endParaRPr lang="en-US" sz="74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7400" b="1" dirty="0" smtClean="0">
                <a:solidFill>
                  <a:schemeClr val="tx1"/>
                </a:solidFill>
                <a:latin typeface="Albertus Medium" pitchFamily="34" charset="0"/>
              </a:rPr>
              <a:t>FINAL READING</a:t>
            </a:r>
          </a:p>
          <a:p>
            <a:pPr algn="ctr"/>
            <a:r>
              <a:rPr lang="en-US" sz="7400" b="1" dirty="0" smtClean="0">
                <a:solidFill>
                  <a:schemeClr val="tx1"/>
                </a:solidFill>
                <a:latin typeface="Albertus Medium" pitchFamily="34" charset="0"/>
              </a:rPr>
              <a:t>General Fund  Budget</a:t>
            </a:r>
          </a:p>
          <a:p>
            <a:pPr algn="ctr"/>
            <a:r>
              <a:rPr lang="en-US" sz="7400" b="1" dirty="0" smtClean="0">
                <a:solidFill>
                  <a:schemeClr val="tx1"/>
                </a:solidFill>
                <a:latin typeface="Albertus Medium" pitchFamily="34" charset="0"/>
              </a:rPr>
              <a:t>Fiscal Year 2017-2018</a:t>
            </a:r>
          </a:p>
          <a:p>
            <a:pPr algn="ctr"/>
            <a:endParaRPr lang="en-US" sz="3500" dirty="0" smtClean="0">
              <a:solidFill>
                <a:schemeClr val="tx1"/>
              </a:solidFill>
              <a:latin typeface="Albertus Medium" pitchFamily="34" charset="0"/>
            </a:endParaRPr>
          </a:p>
          <a:p>
            <a:pPr algn="ctr"/>
            <a:endParaRPr lang="en-US" sz="3500" dirty="0">
              <a:solidFill>
                <a:schemeClr val="tx1"/>
              </a:solidFill>
              <a:latin typeface="Albertus Medium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1816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 Rounded MT Bold" pitchFamily="34" charset="0"/>
                <a:cs typeface="Aharoni" pitchFamily="2" charset="-79"/>
              </a:rPr>
              <a:t>Laura Hickson, Ed.S.</a:t>
            </a:r>
          </a:p>
          <a:p>
            <a:r>
              <a:rPr lang="en-US" sz="1600" dirty="0" smtClean="0">
                <a:latin typeface="Arial Rounded MT Bold" pitchFamily="34" charset="0"/>
                <a:cs typeface="Aharoni" pitchFamily="2" charset="-79"/>
              </a:rPr>
              <a:t>Superintendent</a:t>
            </a:r>
          </a:p>
          <a:p>
            <a:endParaRPr lang="en-US" sz="1600" dirty="0">
              <a:latin typeface="Arial Rounded MT Bold" pitchFamily="34" charset="0"/>
              <a:cs typeface="Aharoni" pitchFamily="2" charset="-79"/>
            </a:endParaRPr>
          </a:p>
          <a:p>
            <a:r>
              <a:rPr lang="en-US" sz="1600" dirty="0" smtClean="0">
                <a:latin typeface="Arial Rounded MT Bold" pitchFamily="34" charset="0"/>
                <a:cs typeface="Aharoni" pitchFamily="2" charset="-79"/>
              </a:rPr>
              <a:t>Michelle B. Humphrey</a:t>
            </a:r>
          </a:p>
          <a:p>
            <a:r>
              <a:rPr lang="en-US" sz="1600" dirty="0" smtClean="0">
                <a:latin typeface="Arial Rounded MT Bold" pitchFamily="34" charset="0"/>
                <a:cs typeface="Aharoni" pitchFamily="2" charset="-79"/>
              </a:rPr>
              <a:t>Director of Finance</a:t>
            </a:r>
            <a:endParaRPr lang="en-US" sz="1600" dirty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5181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lbertus Medium" pitchFamily="34" charset="0"/>
              </a:rPr>
              <a:t>JUNE 15,2017</a:t>
            </a:r>
            <a:endParaRPr lang="en-US" dirty="0">
              <a:latin typeface="Albertus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2017-2018 REVENUE PROJECTIONS</a:t>
            </a:r>
            <a:br>
              <a:rPr lang="en-US" dirty="0" smtClean="0"/>
            </a:br>
            <a:r>
              <a:rPr lang="en-US" dirty="0" smtClean="0"/>
              <a:t>LOCAL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786620"/>
              </p:ext>
            </p:extLst>
          </p:nvPr>
        </p:nvGraphicFramePr>
        <p:xfrm>
          <a:off x="228600" y="1390650"/>
          <a:ext cx="7772400" cy="5086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7384"/>
                <a:gridCol w="1348588"/>
                <a:gridCol w="1303978"/>
                <a:gridCol w="1111814"/>
                <a:gridCol w="1070636"/>
              </a:tblGrid>
              <a:tr h="231198"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PER CENT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ACCOUNT DESCRIPTION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BUDGET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BUDGET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INCREASE/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INCREASE/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2016-2017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2017-2018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(DECREASE)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(DECREASE)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PROPERTY TAXES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4,550,000.00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4,630,834.06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80,834.06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1.78%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DLQT TAXES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325,000.00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308,000.00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(17,000.00)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-5.23%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VEHILCE TAXES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1,300,000.00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1,426,100.09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126,100.09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9.70%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PENALTIES </a:t>
                      </a:r>
                      <a:r>
                        <a:rPr lang="en-US" sz="1200" u="none" strike="noStrike" dirty="0">
                          <a:effectLst/>
                        </a:rPr>
                        <a:t>AND INTEREST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10,000.00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10,000.00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REVENUE IN LIEU OF TAXES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560,000.00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558,186.00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(1,814.00)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-0.32%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STUDENT TUITION PAYMENTS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13,000.00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13,000.00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TUITION PAYMENT FROM OTHER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10,000.00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10,000.00 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INTEREST ON INVESTMENTS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1,200.00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1,500.00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25.00%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INTEREST ON SCLGIP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1,000.00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(1,000.00)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-100.00%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INTEREST ON CHECKING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(800.00)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-100.00%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RENTAL OF PROPERTY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35,000.00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12,000.00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(23,000.00)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-65.71%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DONATIONS- PRIVATE SOURCES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200,000.00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5,000.00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(195,000.00)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-97.50%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MISCELLANEOUS </a:t>
                      </a:r>
                      <a:r>
                        <a:rPr lang="en-US" sz="1200" u="none" strike="noStrike" dirty="0">
                          <a:effectLst/>
                        </a:rPr>
                        <a:t>REVENUE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5,000.00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5,000.00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MISC/ ERATE REFUNDS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75,000.00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75,000.00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0.00%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TRANSCRIPTS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2,000.00 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1,000.00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(1,000.00)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-50.00%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$    --------------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$    --------------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$      ----------------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LOCAL REVENUE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7,088,000.00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7,055,620.16 </a:t>
                      </a:r>
                      <a:endParaRPr lang="en-US" sz="12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(32,379.84)</a:t>
                      </a:r>
                      <a:endParaRPr lang="en-US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-0.46%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2017-2018 REVENUE PROJECTIONS</a:t>
            </a:r>
            <a:br>
              <a:rPr lang="en-US" dirty="0" smtClean="0"/>
            </a:b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272481"/>
              </p:ext>
            </p:extLst>
          </p:nvPr>
        </p:nvGraphicFramePr>
        <p:xfrm>
          <a:off x="381000" y="1243448"/>
          <a:ext cx="7467599" cy="5514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2193"/>
                <a:gridCol w="1295703"/>
                <a:gridCol w="1252841"/>
                <a:gridCol w="1068213"/>
                <a:gridCol w="1028649"/>
              </a:tblGrid>
              <a:tr h="142579">
                <a:tc>
                  <a:txBody>
                    <a:bodyPr/>
                    <a:lstStyle/>
                    <a:p>
                      <a:pPr algn="l" fontAlgn="b"/>
                      <a:endParaRPr lang="en-US" sz="800" b="1" i="0" u="sng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PER CENT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ACCOUNT DESCRIPTION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BUDGET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BUDGET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INCREASE/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INCREASE/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2016-2017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2017-2018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(DECREASE)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(DECREASE)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SCHOOL BUS DRIVER SALARY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261,856.00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197,033.26 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(64,822.74)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-24.76%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TRANSPORTATION WORKERS COM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13,160.00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13,233.65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73.55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0.56%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EMPLOYEE FRINGE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4,496,922.00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4,647,056.00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150,134.00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3.34%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PEBA</a:t>
                      </a:r>
                      <a:r>
                        <a:rPr lang="en-US" sz="800" b="1" i="0" u="none" strike="noStrike" baseline="0" dirty="0" smtClean="0">
                          <a:effectLst/>
                          <a:latin typeface="Arial"/>
                        </a:rPr>
                        <a:t> ALLOCATION CREDIT 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0.00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221,656.39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221,656.39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RETIREE INSURANCE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791,608.00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872,002.00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80,394.00 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10.16%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KINDERGARTEN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507,832.00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553,804.53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45,972.53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9.05%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PRIMARY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1,561,740.00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1,537,430.60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(24,309.40)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-1.56%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ELEMENTARY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2,195,016.00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2,285,270.05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90,254.04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4.11%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HIGH SCHOOL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421,155.00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557,349.88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136,194.88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32.34%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TMH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34,590.00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34,545.89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(44.11)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-.013%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SPEECH HANDICAPPED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559,899.00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551,216.42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(8,682.58)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-1.55%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HOMEBOUND REVENUE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21,472.00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8,008.32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(13,463.68)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-62.70%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EMOTIONALLY HANDICAPPED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28,152.00 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27,058.11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(1,093.89)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-3.89%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EDUCABLE MENTALLY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110,188.00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115,177.16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4,989.16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4.53%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LEARNING DISABILITIES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1,797,553.00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1,708,025.75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(89,527.25)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--4.98%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HEARING HANDICAPPED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44,624.00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11,577.03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(33,046.97)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-74.06%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ORTHOPEDICALLY HANDICAPPED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8,234.00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18,761.99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10,527.99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127.86%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VOCATIONAL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1,332,343.00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1,147,330.11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(185,012.89)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-13.89%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AUTISM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119,088.00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113,840.77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(5,247.23)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-</a:t>
                      </a:r>
                      <a:r>
                        <a:rPr lang="en-US" sz="800" u="none" strike="noStrike" dirty="0" smtClean="0">
                          <a:effectLst/>
                        </a:rPr>
                        <a:t>4.41%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HIGH ACHIEVING STUDENTS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118,966.00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93,353.24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(25,612.76)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-21.53%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ESOL/ESL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56,507.00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58,982.11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2,475.11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4.38%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ACADEMIC ASSISTANCE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378,089.00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518,729.54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140,640.54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-37.20%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POVERTY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1,356,157.00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1,380,601.00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24,444.00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1.80%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DUAL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0.00 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23,089.61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23,089.61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PROPERTY TAX RELIEF (TIER I)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802,083.00 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802,083.00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0.00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0.00%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HOMESTEAD TAX EXMPT ( TIERII)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429,027.00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429,027.00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0.00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0.00%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26750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REIMB FOR PROPERTY TAX RELIEF (TIER III)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1,830,613.00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1,925,252.00 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94,639.00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5.17%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MERCHANT'S INVENTORY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94,239.00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94,239.00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 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0.00%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MANUFACTURER'S DEPRC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770,000.00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770,000.00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0.00%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OTHER STATE 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30,000.00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30,000.00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 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0.00%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1425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MAINT &amp; OPER- LOW INCOME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10,000.00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10,000.00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0.00%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  <a:tr h="27075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$    --------------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    --------------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$   -----------------</a:t>
                      </a:r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TOTAL STATE REVENUE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20,181,113.00 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20,755,734.20 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 smtClean="0">
                          <a:effectLst/>
                        </a:rPr>
                        <a:t>574,621.30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effectLst/>
                          <a:latin typeface="+mn-lt"/>
                        </a:rPr>
                        <a:t>2.85%%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6259" marR="6259" marT="625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5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4204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TRANSFERS FROM OTHER FUNDS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649141"/>
              </p:ext>
            </p:extLst>
          </p:nvPr>
        </p:nvGraphicFramePr>
        <p:xfrm>
          <a:off x="228600" y="685801"/>
          <a:ext cx="7772400" cy="6096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7384"/>
                <a:gridCol w="1348588"/>
                <a:gridCol w="1303978"/>
                <a:gridCol w="1111814"/>
                <a:gridCol w="1070636"/>
              </a:tblGrid>
              <a:tr h="198810">
                <a:tc>
                  <a:txBody>
                    <a:bodyPr/>
                    <a:lstStyle/>
                    <a:p>
                      <a:pPr algn="l" fontAlgn="b"/>
                      <a:endParaRPr lang="en-US" sz="1200" b="1" i="0" u="sng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PER CENT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ACCOUNT DESCRIPTION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BUDGET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BUDGET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INCREASE/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INCREASE/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19881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2016-2017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2017-2018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(DECREASE)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(DECREASE)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877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+mj-lt"/>
                        </a:rPr>
                        <a:t>TRANSFER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j-lt"/>
                        </a:rPr>
                        <a:t> FROM EIA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 smtClean="0">
                        <a:effectLst/>
                        <a:latin typeface="+mj-lt"/>
                      </a:endParaRPr>
                    </a:p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j-lt"/>
                        </a:rPr>
                        <a:t>$799,217.00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j-lt"/>
                        </a:rPr>
                        <a:t>(799,217.00)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j-lt"/>
                        </a:rPr>
                        <a:t>-100.00%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198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IND COST FROM OTHER FUND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$250,000.00 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$0.00 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(250,000.00)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-100.00%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FOOD SERVICE EXCESS FRINGE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$173,000.00 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173,000.00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TRANSFER FROM EIA FUND 350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$685,330.00 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685,330.00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TRANSFER FROM EIA FUND 355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$</a:t>
                      </a:r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104,583.00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104,583.00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INDIRECT COST FUND 201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$108,648.00 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108,648.00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INDIRECT COST FUND 203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$69,800.00 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69,800.00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INDIRECT COST FUND 205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INDIRECT COST FUND 207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INDIRECT COST FUND 221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INIDRECT COST FUND 224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$6,920.00 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6,920.00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INDIRECT COST FUND 237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INDIRECT COST FUND 243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$3,494.53 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3,494.53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INDIRECT COST FUND 264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0.00 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INDIRECT COST FUND 267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19,061.60 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19,061.60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INDIRECT COST FS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68,000.00 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68,000.00 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+mj-lt"/>
                        </a:rPr>
                        <a:t>TRANSFER FROM FUND 825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effectLst/>
                          <a:latin typeface="+mj-lt"/>
                        </a:rPr>
                        <a:t>50,000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j-lt"/>
                        </a:rPr>
                        <a:t>50,0000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+mj-lt"/>
                        </a:rPr>
                        <a:t>TRANSFER FROM AFTERSCHOOL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+mj-lt"/>
                        </a:rPr>
                        <a:t> PROGRAM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effectLst/>
                          <a:latin typeface="+mj-lt"/>
                        </a:rPr>
                        <a:t>50,000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j-lt"/>
                        </a:rPr>
                        <a:t>50,0000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effectLst/>
                          <a:latin typeface="+mj-lt"/>
                        </a:rPr>
                        <a:t>100.00%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538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$1,049,217.00 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$1,338,837.13 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$289,620.13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27.60%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538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42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TOTAL REVENUE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$ </a:t>
                      </a:r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28,313,330.00 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$</a:t>
                      </a:r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29,150,191.59 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$831,861.59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2.94%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5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990600"/>
          </a:xfrm>
        </p:spPr>
        <p:txBody>
          <a:bodyPr>
            <a:normAutofit fontScale="90000"/>
          </a:bodyPr>
          <a:lstStyle/>
          <a:p>
            <a:pPr algn="ctr" fontAlgn="b"/>
            <a:r>
              <a:rPr lang="en-US" dirty="0" smtClean="0"/>
              <a:t>FSD#3 GENERAL FUND BUDGET</a:t>
            </a:r>
            <a:br>
              <a:rPr lang="en-US" dirty="0" smtClean="0"/>
            </a:br>
            <a:r>
              <a:rPr lang="en-US" dirty="0" smtClean="0"/>
              <a:t>FY 17-18 EXPENDITURES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3792508"/>
          <a:ext cx="7239000" cy="565822"/>
        </p:xfrm>
        <a:graphic>
          <a:graphicData uri="http://schemas.openxmlformats.org/drawingml/2006/table">
            <a:tbl>
              <a:tblPr/>
              <a:tblGrid>
                <a:gridCol w="549580"/>
                <a:gridCol w="575342"/>
                <a:gridCol w="549580"/>
                <a:gridCol w="3014103"/>
                <a:gridCol w="1090573"/>
                <a:gridCol w="1459822"/>
              </a:tblGrid>
              <a:tr h="240536"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 marL="8591" marR="8591" marT="85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536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1" marR="8591" marT="85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1" marR="8591" marT="85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1" marR="8591" marT="85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591" marR="8591" marT="85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1" marR="8591" marT="85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1" marR="8591" marT="85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449816"/>
              </p:ext>
            </p:extLst>
          </p:nvPr>
        </p:nvGraphicFramePr>
        <p:xfrm>
          <a:off x="838200" y="1093516"/>
          <a:ext cx="6383327" cy="567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091"/>
                <a:gridCol w="471190"/>
                <a:gridCol w="450091"/>
                <a:gridCol w="1378405"/>
                <a:gridCol w="1090065"/>
                <a:gridCol w="893150"/>
                <a:gridCol w="1200244"/>
                <a:gridCol w="450091"/>
              </a:tblGrid>
              <a:tr h="2115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REVENUE: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BOARD APPROVED REVENUE 16-17 YEAR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$28,318,330.00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6024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3019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FY 17-18 SENATE VERSION REVENUES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$831,861.59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3302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u="none" strike="noStrike" dirty="0">
                          <a:effectLst/>
                        </a:rPr>
                        <a:t>$</a:t>
                      </a:r>
                      <a:r>
                        <a:rPr lang="en-US" sz="800" b="1" u="none" strike="noStrike" dirty="0" smtClean="0">
                          <a:effectLst/>
                        </a:rPr>
                        <a:t>29,150,191.59</a:t>
                      </a:r>
                    </a:p>
                    <a:p>
                      <a:pPr algn="r" fontAlgn="b"/>
                      <a:r>
                        <a:rPr lang="en-US" sz="800" b="1" u="none" strike="noStrike" dirty="0" smtClean="0">
                          <a:effectLst/>
                        </a:rPr>
                        <a:t>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49013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2115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EXPENDITURES:</a:t>
                      </a:r>
                      <a:endParaRPr lang="en-US" sz="12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BOARD APPROVED EXPENSES 16-17 YEAR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$28,318,330.00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REQUEST FOR EXPENDITURE CHANGES</a:t>
                      </a:r>
                      <a:r>
                        <a:rPr lang="en-US" sz="900" u="none" strike="noStrike" dirty="0">
                          <a:effectLst/>
                        </a:rPr>
                        <a:t>: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DECREASE POSTIONS (Attrition)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($476,987.37)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INS  INCREASE 3.3% ( 6 months)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$37,592.74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RETIREMENT increase .5%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$91,707.89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47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>
                          <a:effectLst/>
                        </a:rPr>
                        <a:t>CERTIFICATIONS </a:t>
                      </a:r>
                      <a:r>
                        <a:rPr lang="en-US" sz="900" u="none" strike="noStrike" dirty="0">
                          <a:effectLst/>
                        </a:rPr>
                        <a:t>17-18/ RESOURCE </a:t>
                      </a:r>
                      <a:r>
                        <a:rPr lang="en-US" sz="900" u="none" strike="noStrike" dirty="0" smtClean="0">
                          <a:effectLst/>
                        </a:rPr>
                        <a:t>OFFICER/REORGANIZATON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OF FINANCE DEPT.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$</a:t>
                      </a:r>
                      <a:r>
                        <a:rPr lang="en-US" sz="900" u="none" strike="noStrike" dirty="0" smtClean="0">
                          <a:effectLst/>
                        </a:rPr>
                        <a:t>185,005.00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COMPUTER/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TECH EXPENSES/ARTS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$117,543.33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MAINT / UTILITY / REPAIR/ CURRICULUM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$77,000.00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RETIRED  DEBT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$700,000.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6298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73178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9.</a:t>
                      </a:r>
                      <a:endParaRPr lang="en-US" sz="900" dirty="0"/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STEP</a:t>
                      </a:r>
                      <a:r>
                        <a:rPr lang="en-US" sz="800" baseline="0" dirty="0" smtClean="0"/>
                        <a:t> INC- Non Certified</a:t>
                      </a:r>
                      <a:endParaRPr lang="en-US" sz="800" dirty="0"/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 smtClean="0"/>
                    </a:p>
                    <a:p>
                      <a:pPr algn="ctr"/>
                      <a:r>
                        <a:rPr lang="en-US" sz="900" dirty="0" smtClean="0"/>
                        <a:t>   $100,000.</a:t>
                      </a:r>
                      <a:endParaRPr lang="en-US" sz="900" dirty="0"/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TOTAL OF REQUEST: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$</a:t>
                      </a:r>
                      <a:r>
                        <a:rPr lang="en-US" sz="900" u="none" strike="noStrike" dirty="0" smtClean="0">
                          <a:effectLst/>
                        </a:rPr>
                        <a:t>831,861.59 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6622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20382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PROJECTED EXPENDITURES FY 17-18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$29,150,191.59</a:t>
                      </a: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5867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662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FY 2017-18 BALANCED BUDGET</a:t>
                      </a:r>
                      <a:endParaRPr lang="en-US" sz="900" b="1" i="1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$0.00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  <a:tr h="166229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40" marR="7040" marT="704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1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609600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 smtClean="0">
                <a:solidFill>
                  <a:schemeClr val="bg2">
                    <a:lumMod val="50000"/>
                  </a:schemeClr>
                </a:solidFill>
                <a:latin typeface="Albertus Medium" pitchFamily="34" charset="0"/>
              </a:rPr>
              <a:t>Timeline for </a:t>
            </a: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  <a:latin typeface="Albertus Medium" pitchFamily="34" charset="0"/>
              </a:rPr>
              <a:t>2017-2018 Budget </a:t>
            </a:r>
            <a:r>
              <a:rPr lang="en-US" sz="2700" b="1" dirty="0" smtClean="0">
                <a:solidFill>
                  <a:schemeClr val="bg2">
                    <a:lumMod val="50000"/>
                  </a:schemeClr>
                </a:solidFill>
                <a:latin typeface="Albertus Medium" pitchFamily="34" charset="0"/>
              </a:rPr>
              <a:t>Approval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620000" cy="4495800"/>
          </a:xfrm>
          <a:noFill/>
          <a:ln>
            <a:noFill/>
          </a:ln>
        </p:spPr>
        <p:txBody>
          <a:bodyPr wrap="none"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b="1" dirty="0" smtClean="0">
                <a:latin typeface="Calibri" pitchFamily="34" charset="0"/>
              </a:rPr>
              <a:t>Thursday, March 16, 2017	</a:t>
            </a:r>
            <a:r>
              <a:rPr lang="en-US" sz="2000" b="1" dirty="0">
                <a:latin typeface="Calibri" pitchFamily="34" charset="0"/>
              </a:rPr>
              <a:t>1</a:t>
            </a:r>
            <a:r>
              <a:rPr lang="en-US" sz="2000" b="1" baseline="30000" dirty="0" smtClean="0">
                <a:latin typeface="Calibri" pitchFamily="34" charset="0"/>
              </a:rPr>
              <a:t>st</a:t>
            </a:r>
            <a:r>
              <a:rPr lang="en-US" sz="2000" b="1" dirty="0" smtClean="0">
                <a:latin typeface="Calibri" pitchFamily="34" charset="0"/>
              </a:rPr>
              <a:t> Reading  of 2017-2018</a:t>
            </a:r>
            <a:br>
              <a:rPr lang="en-US" sz="2000" b="1" dirty="0" smtClean="0">
                <a:latin typeface="Calibri" pitchFamily="34" charset="0"/>
              </a:rPr>
            </a:br>
            <a:r>
              <a:rPr lang="en-US" sz="2000" b="1" dirty="0" smtClean="0">
                <a:latin typeface="Calibri" pitchFamily="34" charset="0"/>
              </a:rPr>
              <a:t>                                                            Proposed Budget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 smtClean="0">
                <a:latin typeface="Calibri" pitchFamily="34" charset="0"/>
              </a:rPr>
              <a:t>Tuesday, April 18, 2017		1</a:t>
            </a:r>
            <a:r>
              <a:rPr lang="en-US" sz="2000" b="1" baseline="30000" dirty="0" smtClean="0">
                <a:latin typeface="Calibri" pitchFamily="34" charset="0"/>
              </a:rPr>
              <a:t>st</a:t>
            </a:r>
            <a:r>
              <a:rPr lang="en-US" sz="2000" b="1" dirty="0" smtClean="0">
                <a:latin typeface="Calibri" pitchFamily="34" charset="0"/>
              </a:rPr>
              <a:t> Public Hearing</a:t>
            </a: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				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 smtClean="0">
                <a:latin typeface="Calibri" pitchFamily="34" charset="0"/>
              </a:rPr>
              <a:t>Tuesday, May 16, 2017		2</a:t>
            </a:r>
            <a:r>
              <a:rPr lang="en-US" sz="2000" b="1" baseline="30000" dirty="0" smtClean="0">
                <a:latin typeface="Calibri" pitchFamily="34" charset="0"/>
              </a:rPr>
              <a:t>nd</a:t>
            </a:r>
            <a:r>
              <a:rPr lang="en-US" sz="2000" b="1" dirty="0" smtClean="0">
                <a:latin typeface="Calibri" pitchFamily="34" charset="0"/>
              </a:rPr>
              <a:t> Public Hearing</a:t>
            </a: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					</a:t>
            </a:r>
          </a:p>
          <a:p>
            <a:pPr>
              <a:buFont typeface="Wingdings 2" panose="05020102010507070707" pitchFamily="18" charset="2"/>
              <a:buChar char=""/>
            </a:pPr>
            <a:r>
              <a:rPr lang="en-US" sz="2000" b="1" dirty="0" smtClean="0">
                <a:latin typeface="Calibri" pitchFamily="34" charset="0"/>
              </a:rPr>
              <a:t>Thursday, May 18, 2017	2</a:t>
            </a:r>
            <a:r>
              <a:rPr lang="en-US" sz="2000" b="1" baseline="30000" dirty="0" smtClean="0">
                <a:latin typeface="Calibri" pitchFamily="34" charset="0"/>
              </a:rPr>
              <a:t>nd</a:t>
            </a:r>
            <a:r>
              <a:rPr lang="en-US" sz="2000" b="1" dirty="0" smtClean="0">
                <a:latin typeface="Calibri" pitchFamily="34" charset="0"/>
              </a:rPr>
              <a:t> Reading of 2017-2018 Budget</a:t>
            </a:r>
          </a:p>
          <a:p>
            <a:pPr>
              <a:buNone/>
            </a:pPr>
            <a:r>
              <a:rPr lang="en-US" sz="2000" b="1" dirty="0" smtClean="0">
                <a:latin typeface="Calibri" pitchFamily="34" charset="0"/>
              </a:rPr>
              <a:t>					@ May Board Meeting</a:t>
            </a:r>
          </a:p>
          <a:p>
            <a:pPr lvl="0">
              <a:buClr>
                <a:srgbClr val="B13F9A"/>
              </a:buClr>
              <a:buFont typeface="Wingdings" panose="05000000000000000000" pitchFamily="2" charset="2"/>
              <a:buChar char="Ø"/>
            </a:pPr>
            <a:endParaRPr lang="en-US" sz="1400" b="1" dirty="0" smtClean="0">
              <a:latin typeface="Calibri" pitchFamily="34" charset="0"/>
            </a:endParaRPr>
          </a:p>
          <a:p>
            <a:pPr lvl="0">
              <a:buClr>
                <a:srgbClr val="B13F9A"/>
              </a:buClr>
              <a:buFont typeface="Wingdings" panose="05000000000000000000" pitchFamily="2" charset="2"/>
              <a:buChar char="Ø"/>
            </a:pPr>
            <a:r>
              <a:rPr lang="en-US" sz="1400" b="1" dirty="0" smtClean="0">
                <a:latin typeface="Calibri" pitchFamily="34" charset="0"/>
              </a:rPr>
              <a:t> 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Thursday,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June15,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2017	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FINAL Reading of 2017-2018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Budget</a:t>
            </a:r>
          </a:p>
          <a:p>
            <a:pPr lvl="0">
              <a:buClr>
                <a:srgbClr val="B13F9A"/>
              </a:buClr>
              <a:buNone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					@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June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Board Meeting</a:t>
            </a:r>
          </a:p>
          <a:p>
            <a:pPr marL="0" indent="0">
              <a:buNone/>
            </a:pPr>
            <a:r>
              <a:rPr lang="en-US" sz="1400" b="1" dirty="0" smtClean="0">
                <a:latin typeface="Calibri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b="1" dirty="0" smtClean="0">
                <a:latin typeface="Calibri" pitchFamily="34" charset="0"/>
              </a:rPr>
              <a:t>Any changes that may occur at the State Level , affecting the FY 17-18 GENERAL FUND BUDGET,</a:t>
            </a:r>
            <a:br>
              <a:rPr lang="en-US" sz="1400" b="1" dirty="0" smtClean="0">
                <a:latin typeface="Calibri" pitchFamily="34" charset="0"/>
              </a:rPr>
            </a:br>
            <a:r>
              <a:rPr lang="en-US" sz="1400" b="1" dirty="0" smtClean="0">
                <a:latin typeface="Calibri" pitchFamily="34" charset="0"/>
              </a:rPr>
              <a:t> will be discussed at the July Board Meeting.</a:t>
            </a:r>
          </a:p>
          <a:p>
            <a:pPr>
              <a:buNone/>
            </a:pPr>
            <a:endParaRPr lang="en-US" sz="1400" b="1" dirty="0">
              <a:latin typeface="Calibri" pitchFamily="34" charset="0"/>
            </a:endParaRPr>
          </a:p>
          <a:p>
            <a:pPr>
              <a:buNone/>
            </a:pPr>
            <a:endParaRPr lang="en-US" sz="1400" b="1" dirty="0" smtClean="0">
              <a:latin typeface="Calibri" pitchFamily="34" charset="0"/>
            </a:endParaRPr>
          </a:p>
          <a:p>
            <a:pPr>
              <a:buNone/>
            </a:pPr>
            <a:endParaRPr lang="en-US" sz="1400" b="1" dirty="0">
              <a:latin typeface="Calibri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588336" cy="609600"/>
          </a:xfrm>
        </p:spPr>
        <p:txBody>
          <a:bodyPr anchor="ctr"/>
          <a:lstStyle/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14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MAY  2017 FINANCIALS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REPORTS ARE LINKED TO THE BOARD AGENDA AND ARE ALSO POSTED ON THE FSD# 3 WEBSITE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GENERAL FUND BUDGETED</a:t>
            </a:r>
          </a:p>
          <a:p>
            <a:pPr marL="0" indent="0">
              <a:buNone/>
            </a:pPr>
            <a:r>
              <a:rPr lang="en-US" b="1" dirty="0" smtClean="0"/>
              <a:t>   REVENUE &amp; EXPENSES=  $28,318,330.00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CONTINUING GOAL OF SAVING $500K IN GENERAL FUND EXPENDITURES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9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620000" cy="914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 New Roman     "/>
                <a:cs typeface="Aharoni" pitchFamily="2" charset="-79"/>
              </a:rPr>
              <a:t>MISSION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  <a:latin typeface=" New Roman     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990600"/>
            <a:ext cx="7861300" cy="1143000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7600" dirty="0" smtClean="0">
                <a:latin typeface="Brush Script MT" pitchFamily="66" charset="0"/>
              </a:rPr>
              <a:t>Ensuring Our Students are College and/or Career Ready</a:t>
            </a:r>
          </a:p>
          <a:p>
            <a:pPr>
              <a:buNone/>
            </a:pPr>
            <a:endParaRPr lang="en-US" sz="4000" dirty="0">
              <a:latin typeface="Brush Script MT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019800"/>
            <a:ext cx="588336" cy="685800"/>
          </a:xfrm>
        </p:spPr>
        <p:txBody>
          <a:bodyPr anchor="ctr"/>
          <a:lstStyle/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3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798320"/>
            <a:ext cx="3028950" cy="2423160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901440"/>
            <a:ext cx="3028950" cy="2423160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01440"/>
            <a:ext cx="3028950" cy="2423160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924800" cy="9144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 New Roman     "/>
                <a:cs typeface="Aharoni" pitchFamily="2" charset="-79"/>
              </a:rPr>
              <a:t>2017/2018 BOARD GOALS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  <a:latin typeface=" New Roman     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371600"/>
            <a:ext cx="7848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To ensure the safety of all district schools, offices, students, and staff.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To improve the academic success of all students.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To increase the number of students reading on grade level in grades K-3.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To recruit, retain, and train excellent instructional and administrative staff.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To build effective school, community and business relationships/partnerships.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</a:rPr>
              <a:t>To ensure financial stability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lide Number Placeholder 6"/>
          <p:cNvSpPr txBox="1">
            <a:spLocks/>
          </p:cNvSpPr>
          <p:nvPr/>
        </p:nvSpPr>
        <p:spPr>
          <a:xfrm>
            <a:off x="8305800" y="6019800"/>
            <a:ext cx="588336" cy="685800"/>
          </a:xfrm>
          <a:prstGeom prst="rect">
            <a:avLst/>
          </a:prstGeom>
        </p:spPr>
        <p:txBody>
          <a:bodyPr vert="horz"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4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496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BALANCED BUDGET THAT PRIORITIZES INSTRUCTION &amp; SAFETY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65540"/>
            <a:ext cx="7391400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848600" cy="158496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3 – 135 Average Daily Membership</a:t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	</a:t>
            </a:r>
            <a:r>
              <a:rPr lang="en-US" sz="3600" dirty="0" smtClean="0">
                <a:solidFill>
                  <a:schemeClr val="accent1"/>
                </a:solidFill>
              </a:rPr>
              <a:t>                 TREND </a:t>
            </a:r>
            <a:r>
              <a:rPr lang="en-US" sz="3600" dirty="0">
                <a:solidFill>
                  <a:schemeClr val="accent1"/>
                </a:solidFill>
              </a:rPr>
              <a:t/>
            </a:r>
            <a:br>
              <a:rPr lang="en-US" sz="3600" dirty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idx="1"/>
          </p:nvPr>
        </p:nvSpPr>
        <p:spPr>
          <a:xfrm>
            <a:off x="457200" y="2286000"/>
            <a:ext cx="7239000" cy="4170363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DATE		  ADM 		TREND </a:t>
            </a:r>
          </a:p>
          <a:p>
            <a:pPr marL="0" indent="0">
              <a:buNone/>
            </a:pPr>
            <a:r>
              <a:rPr lang="en-US" b="1" dirty="0" smtClean="0"/>
              <a:t>3/22/2011	3,391.19		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3/26/2012	3,477.44		+86.25</a:t>
            </a:r>
          </a:p>
          <a:p>
            <a:pPr marL="0" indent="0">
              <a:buNone/>
            </a:pPr>
            <a:r>
              <a:rPr lang="en-US" b="1" dirty="0" smtClean="0"/>
              <a:t>4/01/2013	3,570.04		+92.60	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3/27/2014	3,558.52		</a:t>
            </a:r>
            <a:r>
              <a:rPr lang="en-US" b="1" dirty="0" smtClean="0">
                <a:solidFill>
                  <a:srgbClr val="FF0000"/>
                </a:solidFill>
              </a:rPr>
              <a:t>-11.52</a:t>
            </a:r>
          </a:p>
          <a:p>
            <a:pPr marL="0" indent="0">
              <a:buNone/>
            </a:pPr>
            <a:r>
              <a:rPr lang="en-US" b="1" dirty="0" smtClean="0"/>
              <a:t>3/23/2015	3,601.45		+42.93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3/25/2016	3,560.55		</a:t>
            </a:r>
            <a:r>
              <a:rPr lang="en-US" b="1" dirty="0" smtClean="0">
                <a:solidFill>
                  <a:srgbClr val="FF0000"/>
                </a:solidFill>
              </a:rPr>
              <a:t>-40.90</a:t>
            </a:r>
          </a:p>
          <a:p>
            <a:pPr marL="0" indent="0">
              <a:buNone/>
            </a:pPr>
            <a:r>
              <a:rPr lang="en-US" b="1" dirty="0" smtClean="0"/>
              <a:t>5/03/2017	3,522.93</a:t>
            </a:r>
            <a:r>
              <a:rPr lang="en-US" b="1" dirty="0" smtClean="0">
                <a:solidFill>
                  <a:srgbClr val="FF0000"/>
                </a:solidFill>
              </a:rPr>
              <a:t>		-37.62</a:t>
            </a:r>
            <a:endParaRPr lang="en-US" b="1" dirty="0" smtClean="0"/>
          </a:p>
        </p:txBody>
      </p:sp>
      <p:sp>
        <p:nvSpPr>
          <p:cNvPr id="7" name="Slide Number Placeholder 6"/>
          <p:cNvSpPr txBox="1">
            <a:spLocks/>
          </p:cNvSpPr>
          <p:nvPr/>
        </p:nvSpPr>
        <p:spPr>
          <a:xfrm>
            <a:off x="8305800" y="6019800"/>
            <a:ext cx="588336" cy="685800"/>
          </a:xfrm>
          <a:prstGeom prst="rect">
            <a:avLst/>
          </a:prstGeom>
        </p:spPr>
        <p:txBody>
          <a:bodyPr vert="horz" lIns="0" tIns="0" rIns="0" bIns="0" anchor="ctr"/>
          <a:lstStyle>
            <a:defPPr>
              <a:defRPr lang="en-US"/>
            </a:defPPr>
            <a:lvl1pPr marL="0" algn="r" defTabSz="914400" rtl="0" eaLnBrk="1" latinLnBrk="0" hangingPunct="1">
              <a:defRPr kumimoji="0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6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025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924800" cy="9271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lbertus Medium" pitchFamily="34" charset="0"/>
              </a:rPr>
              <a:t>FLORENCE COUNTY SCHOOL DISTRICT THREE</a:t>
            </a:r>
            <a:br>
              <a:rPr lang="en-US" sz="2000" dirty="0">
                <a:solidFill>
                  <a:schemeClr val="bg2">
                    <a:lumMod val="50000"/>
                  </a:schemeClr>
                </a:solidFill>
                <a:latin typeface="Albertus Medium" pitchFamily="34" charset="0"/>
              </a:rPr>
            </a:b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lbertus Medium" pitchFamily="34" charset="0"/>
              </a:rPr>
              <a:t>BASIS OF BUDGET PROJECTIONS – GENERAL FUND</a:t>
            </a:r>
            <a:br>
              <a:rPr lang="en-US" sz="2000" dirty="0">
                <a:solidFill>
                  <a:schemeClr val="bg2">
                    <a:lumMod val="50000"/>
                  </a:schemeClr>
                </a:solidFill>
                <a:latin typeface="Albertus Medium" pitchFamily="34" charset="0"/>
              </a:rPr>
            </a:b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lbertus Medium" pitchFamily="34" charset="0"/>
              </a:rPr>
              <a:t>FY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lbertus Medium" pitchFamily="34" charset="0"/>
              </a:rPr>
              <a:t>2018 PROJECTED BUDGET            FINAL READING– JUNE 15,2017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77724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 pitchFamily="34" charset="0"/>
              </a:rPr>
              <a:t>Base Student cost of $</a:t>
            </a:r>
            <a:r>
              <a:rPr lang="en-US" sz="2400" b="1" dirty="0" smtClean="0">
                <a:latin typeface="Calibri" pitchFamily="34" charset="0"/>
              </a:rPr>
              <a:t>2,425</a:t>
            </a:r>
            <a:r>
              <a:rPr lang="en-US" sz="2400" dirty="0" smtClean="0">
                <a:latin typeface="Calibri" pitchFamily="34" charset="0"/>
              </a:rPr>
              <a:t> has been approved by Senate. This is a $75.00/pupil increase from last year. </a:t>
            </a:r>
            <a:br>
              <a:rPr lang="en-US" sz="2400" dirty="0" smtClean="0">
                <a:latin typeface="Calibri" pitchFamily="34" charset="0"/>
              </a:rPr>
            </a:br>
            <a:endParaRPr lang="en-US" sz="24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 pitchFamily="34" charset="0"/>
              </a:rPr>
              <a:t>EFA (Education Finance Act) uses the 135th ADM for calculating district funding. ( FINAL 135 ADM used)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 pitchFamily="34" charset="0"/>
              </a:rPr>
              <a:t>Allowable millage increase from SC Revenue and Fiscal Affairs Office is 1.28%= 201.65 mills. (199.10 mills 16/17)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 pitchFamily="34" charset="0"/>
              </a:rPr>
              <a:t>Health Insurance –PEBA projecting a 3.3% increase employer only increase beginning January 1, 2018.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Calibri" pitchFamily="34" charset="0"/>
              </a:rPr>
              <a:t>State Retirement – </a:t>
            </a:r>
            <a:r>
              <a:rPr lang="en-US" sz="2400" u="sng" dirty="0">
                <a:latin typeface="Calibri" pitchFamily="34" charset="0"/>
              </a:rPr>
              <a:t>estimated</a:t>
            </a:r>
            <a:r>
              <a:rPr lang="en-US" sz="2400" dirty="0" smtClean="0">
                <a:latin typeface="Calibri" pitchFamily="34" charset="0"/>
              </a:rPr>
              <a:t> increase for employer (.5%)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Current Employer Rate = 16.89% 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FY 17-18 Rate with increase= 17.39%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096000"/>
            <a:ext cx="588336" cy="609600"/>
          </a:xfrm>
        </p:spPr>
        <p:txBody>
          <a:bodyPr anchor="ctr"/>
          <a:lstStyle/>
          <a:p>
            <a:pPr algn="ctr"/>
            <a:fld id="{4EEB8047-DBDD-4AFB-94BD-CA11BC422598}" type="slidenum">
              <a:rPr lang="en-US" smtClean="0">
                <a:ln>
                  <a:solidFill>
                    <a:schemeClr val="tx1"/>
                  </a:solidFill>
                </a:ln>
              </a:rPr>
              <a:pPr algn="ctr"/>
              <a:t>7</a:t>
            </a:fld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0009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42048" cy="624840"/>
          </a:xfrm>
        </p:spPr>
        <p:txBody>
          <a:bodyPr/>
          <a:lstStyle/>
          <a:p>
            <a:r>
              <a:rPr lang="en-US" dirty="0" smtClean="0"/>
              <a:t>Local tax calculations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227938"/>
              </p:ext>
            </p:extLst>
          </p:nvPr>
        </p:nvGraphicFramePr>
        <p:xfrm>
          <a:off x="228600" y="838200"/>
          <a:ext cx="7772400" cy="5562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5299"/>
                <a:gridCol w="1548644"/>
                <a:gridCol w="1577657"/>
                <a:gridCol w="344308"/>
                <a:gridCol w="66918"/>
                <a:gridCol w="1108906"/>
                <a:gridCol w="1070668"/>
              </a:tblGrid>
              <a:tr h="151185"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MILLAGE FOR  17-18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46974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number of mills for 16-17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199.10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42652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1.28  % CPI  0.0    % Population increase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u="none" strike="noStrike">
                          <a:effectLst/>
                        </a:rPr>
                        <a:t>0.0128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( letter from SC Revenue and Fiscal Affairs)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cap mill increase for 17-18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 2.55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TOTAL NUMBER OF MILLS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201.65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**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VALUE OF A MILL for 16-17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100% value of a mill (3/16)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$34,531.80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95% collection rate = 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$32,805.21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TOTAL AD VALOREM TAXES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$6,615,120.16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ASSESSED VALUE OF MILL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TAX YEAR ENDING 2016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Assessment Values 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Assessment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SCHOOL YEAR: 2016-2017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sng" strike="noStrike">
                          <a:effectLst/>
                        </a:rPr>
                        <a:t>Real Estate</a:t>
                      </a:r>
                      <a:endParaRPr lang="en-US" sz="800" b="1" i="0" u="sng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NET HOMESTEAD 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.95 Collection 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Farm 4%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  1,895,483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1,800.71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363,110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Farm 6%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       73,167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     70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14,016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Non-Farm 4%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sng" strike="noStrike">
                          <a:effectLst/>
                        </a:rPr>
                        <a:t> </a:t>
                      </a:r>
                      <a:endParaRPr lang="en-US" sz="800" b="1" i="0" u="sng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      -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Non-Farm 6%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13,676,642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sng" strike="noStrike">
                          <a:effectLst/>
                        </a:rPr>
                        <a:t> </a:t>
                      </a:r>
                      <a:endParaRPr lang="en-US" sz="800" b="1" i="0" u="sng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12,993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2,619,980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Mobile Home 4%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      -  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Mobile Home 6%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     515,976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   490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98,843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Business Personal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     103,607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     98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19,848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Watercraft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     197,511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   188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37,836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Aircraft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       15,410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     15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2,952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Utilities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  3,543,510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3,366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678,816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Tax Com  Fur/Fix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  1,539,980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1,463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295,008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Manuf Real Estate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  2,037,705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1,936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390,355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Manuf Personal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  2,907,279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2,762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556,936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Railroad/Pipeline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     581,097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   552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111,318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Vehicles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  7,444,430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  7,072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1,426,100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District Total</a:t>
                      </a:r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effectLst/>
                        </a:rPr>
                        <a:t>                            34,531,797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      32,805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         6,615,120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0" marR="6280" marT="6280" marB="0" anchor="b"/>
                </a:tc>
              </a:tr>
              <a:tr h="1511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 dirty="0">
                          <a:effectLst/>
                        </a:rPr>
                        <a:t>  4,630,834.06 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6280" marR="6280" marT="628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13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42048" cy="624840"/>
          </a:xfrm>
        </p:spPr>
        <p:txBody>
          <a:bodyPr/>
          <a:lstStyle/>
          <a:p>
            <a:pPr algn="ctr"/>
            <a:r>
              <a:rPr lang="en-US" dirty="0" smtClean="0"/>
              <a:t>EFA PROJECTIONS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8047-DBDD-4AFB-94BD-CA11BC42259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93578"/>
              </p:ext>
            </p:extLst>
          </p:nvPr>
        </p:nvGraphicFramePr>
        <p:xfrm>
          <a:off x="228600" y="685793"/>
          <a:ext cx="7772401" cy="6019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/>
                <a:gridCol w="533400"/>
                <a:gridCol w="762000"/>
                <a:gridCol w="457200"/>
                <a:gridCol w="36798"/>
                <a:gridCol w="801402"/>
                <a:gridCol w="914400"/>
                <a:gridCol w="990600"/>
                <a:gridCol w="1524001"/>
              </a:tblGrid>
              <a:tr h="115680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1568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 smtClean="0">
                          <a:effectLst/>
                          <a:latin typeface="Arial"/>
                        </a:rPr>
                        <a:t>EFA PROJECTIONS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BUDGET 2017-2018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just" fontAlgn="b"/>
                      <a:r>
                        <a:rPr lang="en-US" sz="700" b="1" u="none" strike="noStrike" dirty="0">
                          <a:effectLst/>
                        </a:rPr>
                        <a:t>State Base Student for FSD#3: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135</a:t>
                      </a:r>
                      <a:r>
                        <a:rPr lang="en-US" sz="700" b="1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700" b="1" u="none" strike="noStrike" dirty="0" smtClean="0">
                          <a:effectLst/>
                        </a:rPr>
                        <a:t> DAY</a:t>
                      </a:r>
                      <a:r>
                        <a:rPr lang="en-US" sz="700" b="1" u="none" strike="noStrike" baseline="0" dirty="0" smtClean="0">
                          <a:effectLst/>
                        </a:rPr>
                        <a:t>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292638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u="none" strike="noStrike" dirty="0" smtClean="0">
                          <a:effectLst/>
                        </a:rPr>
                        <a:t>                                                        $2,425.00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PROJECTED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sng" strike="noStrike" dirty="0">
                          <a:effectLst/>
                        </a:rPr>
                        <a:t>2016-2017</a:t>
                      </a:r>
                      <a:endParaRPr lang="en-US" sz="700" b="1" i="0" u="sng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sng" strike="noStrike" dirty="0">
                          <a:effectLst/>
                        </a:rPr>
                        <a:t>2017-2018</a:t>
                      </a:r>
                      <a:endParaRPr lang="en-US" sz="700" b="1" i="0" u="sng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u="none" strike="noStrike" dirty="0">
                          <a:effectLst/>
                        </a:rPr>
                        <a:t>86.0%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u="sng" strike="noStrike" dirty="0">
                          <a:effectLst/>
                        </a:rPr>
                        <a:t>$</a:t>
                      </a:r>
                      <a:r>
                        <a:rPr lang="en-US" sz="700" b="1" u="sng" strike="noStrike" dirty="0" smtClean="0">
                          <a:effectLst/>
                        </a:rPr>
                        <a:t>2,085.50 </a:t>
                      </a:r>
                      <a:endParaRPr lang="en-US" sz="700" b="1" i="0" u="sng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sng" strike="noStrike">
                          <a:effectLst/>
                        </a:rPr>
                        <a:t>2017-2018</a:t>
                      </a:r>
                      <a:endParaRPr lang="en-US" sz="700" b="1" i="0" u="sng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135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BUDGET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PROJECTED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just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sng" strike="noStrike" dirty="0" smtClean="0">
                          <a:effectLst/>
                          <a:latin typeface="+mn-lt"/>
                        </a:rPr>
                        <a:t>135</a:t>
                      </a:r>
                      <a:endParaRPr lang="en-US" sz="700" b="1" i="0" u="sng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sng" strike="noStrike">
                          <a:effectLst/>
                        </a:rPr>
                        <a:t>W'GH</a:t>
                      </a:r>
                      <a:endParaRPr lang="en-US" sz="700" b="1" i="0" u="sng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sng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DAY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EFA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EFA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U</a:t>
                      </a:r>
                      <a:r>
                        <a:rPr lang="en-US" sz="700" b="1" u="none" strike="noStrike" dirty="0" smtClean="0">
                          <a:effectLst/>
                        </a:rPr>
                        <a:t>sing 135th </a:t>
                      </a:r>
                      <a:r>
                        <a:rPr lang="en-US" sz="700" b="1" u="none" strike="noStrike" dirty="0">
                          <a:effectLst/>
                        </a:rPr>
                        <a:t>day ADM </a:t>
                      </a:r>
                      <a:r>
                        <a:rPr lang="en-US" sz="700" b="1" u="none" strike="noStrike" dirty="0" smtClean="0">
                          <a:effectLst/>
                        </a:rPr>
                        <a:t>2016-2017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sng" strike="noStrike">
                          <a:effectLst/>
                        </a:rPr>
                        <a:t>WPU'S</a:t>
                      </a:r>
                      <a:endParaRPr lang="en-US" sz="700" b="1" i="0" u="sng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sng" strike="noStrike" dirty="0">
                          <a:effectLst/>
                        </a:rPr>
                        <a:t>ALLOCATION</a:t>
                      </a:r>
                      <a:endParaRPr lang="en-US" sz="700" b="1" i="0" u="sng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sng" strike="noStrike" dirty="0" smtClean="0">
                          <a:effectLst/>
                        </a:rPr>
                        <a:t>135 </a:t>
                      </a:r>
                      <a:r>
                        <a:rPr lang="en-US" sz="700" b="1" u="sng" strike="noStrike" dirty="0">
                          <a:effectLst/>
                        </a:rPr>
                        <a:t>DAY WPU's</a:t>
                      </a:r>
                      <a:endParaRPr lang="en-US" sz="700" b="1" i="0" u="sng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sng" strike="noStrike">
                          <a:effectLst/>
                        </a:rPr>
                        <a:t>Difference</a:t>
                      </a:r>
                      <a:endParaRPr lang="en-US" sz="700" b="1" i="0" u="sng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Kindergarten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265.55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1.00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265.55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$507,832.00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$553,804.53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$45,972.53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Primary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737.20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1.00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737.20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$1,561,740.00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$1,537,430.60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($24,309.40)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Elementary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1095.79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1.00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1095.79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$2,195,016.00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</a:t>
                      </a:r>
                      <a:r>
                        <a:rPr lang="en-US" sz="700" b="1" u="none" strike="noStrike" dirty="0" smtClean="0">
                          <a:effectLst/>
                        </a:rPr>
                        <a:t>2,285,270.05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$90,254.04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NOTE: No projected loss of student ADM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(43.00)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1.00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(43.00)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$0.00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($89,676.50)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$(89,676.50)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Secondary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u="none" strike="noStrike">
                          <a:effectLst/>
                        </a:rPr>
                        <a:t>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310.25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1.00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310.25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$421,155.00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$647,026.38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$225,871.38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Educable Ment </a:t>
                      </a:r>
                      <a:r>
                        <a:rPr lang="en-US" sz="700" b="1" u="none" strike="noStrike" dirty="0" smtClean="0">
                          <a:effectLst/>
                        </a:rPr>
                        <a:t>H 'capped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31.74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1.74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55.23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$110,188.00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$115,177.16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$4,989.16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Learning Disabilities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470.69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1.74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819.00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$1,797,553.00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$1,708,025.75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(89,527.25)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Trainable Ment </a:t>
                      </a:r>
                      <a:r>
                        <a:rPr lang="en-US" sz="700" b="1" u="none" strike="noStrike" dirty="0" smtClean="0">
                          <a:effectLst/>
                        </a:rPr>
                        <a:t>H 'capped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8.12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2.04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16.56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$34,590.00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$34,545.89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($$44.11)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Emotionally </a:t>
                      </a:r>
                      <a:r>
                        <a:rPr lang="en-US" sz="700" b="1" u="none" strike="noStrike" dirty="0" smtClean="0">
                          <a:effectLst/>
                        </a:rPr>
                        <a:t>H 'capped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6.36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2.04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12.97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$28,152.00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$27,058.11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 smtClean="0">
                          <a:effectLst/>
                          <a:latin typeface="+mn-lt"/>
                        </a:rPr>
                        <a:t>($1,093.89)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Orthopedically H'capped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4.41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2.04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9.00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$8,234.00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$18,761.99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$10,527.99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Visually Handicapped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0.00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2.57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0.00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$0.00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$0.00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$0.00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Hearing Handicapped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2.16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2.57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5.55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$44,624.00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$11,577.03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($33,046.97)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Speech Handicapped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139.11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1.90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264.31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$559,899.00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$551,216.42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($8682.58)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Homebound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3.84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1.00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3.84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$21,472.00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$8,008.32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($13,463.68)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Vocational 1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426.47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1.29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550.15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$1,332,343.00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$$1,147,330.11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($185,012.89)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Vocational 2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0.00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1.29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0.00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$0.00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$0.00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$0.00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Vocational 3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0.00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1.29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0.00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$0.00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$0.00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$0.00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5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Autism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21.24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2.57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54.59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$119,088.00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$113,840.77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($5,247.23)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21799"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21799"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21799"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21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 smtClean="0">
                          <a:effectLst/>
                          <a:latin typeface="Arial"/>
                        </a:rPr>
                        <a:t> EXTRA WEIGHTED: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21799"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u="none" strike="noStrike" dirty="0" smtClean="0">
                          <a:effectLst/>
                        </a:rPr>
                        <a:t>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0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Gifted &amp; Talented Education Students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298.42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u="none" strike="noStrike">
                          <a:effectLst/>
                        </a:rPr>
                        <a:t>0.15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44.76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$118,966.00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$93,353.24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($25,612.76)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0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Academic Assistance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sng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1658.21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u="none" strike="noStrike">
                          <a:effectLst/>
                        </a:rPr>
                        <a:t>0.15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248.73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$378,089.00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$518,729.54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$140,640.54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0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Limited English Proficiency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141.41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u="none" strike="noStrike">
                          <a:effectLst/>
                        </a:rPr>
                        <a:t>0.20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28.28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$56,507.00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$58,982.11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$2475.11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0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Pupils in Poverty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3,310.0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u="none" strike="noStrike">
                          <a:effectLst/>
                        </a:rPr>
                        <a:t>0.20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662.00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$1,356,157.00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$1,380,601.00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$24,444.00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0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Dual Credit Students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73.81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u="none" strike="noStrike">
                          <a:effectLst/>
                        </a:rPr>
                        <a:t>0.15 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11.07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$0.00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$23,089.61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$23,089.61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0034"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50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Total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u="none" strike="noStrike" dirty="0" smtClean="0">
                          <a:effectLst/>
                        </a:rPr>
                        <a:t>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  </a:t>
                      </a:r>
                      <a:r>
                        <a:rPr lang="en-US" sz="700" b="1" u="none" strike="noStrike" dirty="0" smtClean="0">
                          <a:effectLst/>
                        </a:rPr>
                        <a:t>8961.78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5151.84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$10,651,605.00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$10,744,152.10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$92,547.10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15680">
                <a:tc>
                  <a:txBody>
                    <a:bodyPr/>
                    <a:lstStyle/>
                    <a:p>
                      <a:pPr algn="ctr" fontAlgn="b"/>
                      <a:endParaRPr lang="en-US" sz="700" b="1" i="1" u="sng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  <a:tr h="133470"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 smtClean="0">
                          <a:effectLst/>
                        </a:rPr>
                        <a:t>*FY</a:t>
                      </a:r>
                      <a:r>
                        <a:rPr lang="en-US" sz="700" b="1" u="none" strike="noStrike" baseline="0" dirty="0" smtClean="0">
                          <a:effectLst/>
                        </a:rPr>
                        <a:t> 17-18 135 ADM with 43 student loss </a:t>
                      </a:r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699" marR="5699" marT="569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46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rgbClr val="200E17"/>
      </a:dk1>
      <a:lt1>
        <a:sysClr val="window" lastClr="FFFFFF"/>
      </a:lt1>
      <a:dk2>
        <a:srgbClr val="FF9966"/>
      </a:dk2>
      <a:lt2>
        <a:srgbClr val="FF9966"/>
      </a:lt2>
      <a:accent1>
        <a:srgbClr val="FF9966"/>
      </a:accent1>
      <a:accent2>
        <a:srgbClr val="FF9966"/>
      </a:accent2>
      <a:accent3>
        <a:srgbClr val="FF9966"/>
      </a:accent3>
      <a:accent4>
        <a:srgbClr val="FF9966"/>
      </a:accent4>
      <a:accent5>
        <a:srgbClr val="FF9966"/>
      </a:accent5>
      <a:accent6>
        <a:srgbClr val="FA8D3D"/>
      </a:accent6>
      <a:hlink>
        <a:srgbClr val="FF9966"/>
      </a:hlink>
      <a:folHlink>
        <a:srgbClr val="FF9966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6954</TotalTime>
  <Words>1579</Words>
  <Application>Microsoft Office PowerPoint</Application>
  <PresentationFormat>On-screen Show (4:3)</PresentationFormat>
  <Paragraphs>873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Florence County  School District Three</vt:lpstr>
      <vt:lpstr>MAY  2017 FINANCIALS</vt:lpstr>
      <vt:lpstr>MISSION</vt:lpstr>
      <vt:lpstr>2017/2018 BOARD GOALS</vt:lpstr>
      <vt:lpstr>  BALANCED BUDGET THAT PRIORITIZES INSTRUCTION &amp; SAFETY</vt:lpstr>
      <vt:lpstr>3 – 135 Average Daily Membership                   TREND  </vt:lpstr>
      <vt:lpstr>     FLORENCE COUNTY SCHOOL DISTRICT THREE BASIS OF BUDGET PROJECTIONS – GENERAL FUND FY 2018 PROJECTED BUDGET            FINAL READING– JUNE 15,2017</vt:lpstr>
      <vt:lpstr>Local tax calculations</vt:lpstr>
      <vt:lpstr>EFA PROJECTIONS</vt:lpstr>
      <vt:lpstr>2017-2018 REVENUE PROJECTIONS LOCAL</vt:lpstr>
      <vt:lpstr>2017-2018 REVENUE PROJECTIONS STATE</vt:lpstr>
      <vt:lpstr>TRANSFERS FROM OTHER FUNDS</vt:lpstr>
      <vt:lpstr>FSD#3 GENERAL FUND BUDGET FY 17-18 EXPENDITURES</vt:lpstr>
      <vt:lpstr>Timeline for 2017-2018 Budget Approval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Florence County  School District Three</dc:title>
  <dc:creator>Thomas Knotts</dc:creator>
  <cp:lastModifiedBy>Stacy W Moore</cp:lastModifiedBy>
  <cp:revision>388</cp:revision>
  <cp:lastPrinted>2017-06-15T12:25:23Z</cp:lastPrinted>
  <dcterms:created xsi:type="dcterms:W3CDTF">2012-04-19T01:39:16Z</dcterms:created>
  <dcterms:modified xsi:type="dcterms:W3CDTF">2018-04-18T14:52:12Z</dcterms:modified>
</cp:coreProperties>
</file>